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416" r:id="rId2"/>
    <p:sldId id="448" r:id="rId3"/>
    <p:sldId id="447" r:id="rId4"/>
    <p:sldId id="442" r:id="rId5"/>
    <p:sldId id="449" r:id="rId6"/>
    <p:sldId id="450" r:id="rId7"/>
    <p:sldId id="451" r:id="rId8"/>
    <p:sldId id="452" r:id="rId9"/>
    <p:sldId id="438" r:id="rId10"/>
    <p:sldId id="439" r:id="rId11"/>
    <p:sldId id="440" r:id="rId12"/>
    <p:sldId id="443" r:id="rId13"/>
    <p:sldId id="444" r:id="rId14"/>
    <p:sldId id="445" r:id="rId15"/>
    <p:sldId id="446" r:id="rId16"/>
    <p:sldId id="453" r:id="rId17"/>
    <p:sldId id="454" r:id="rId18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  <a:srgbClr val="FC1F08"/>
    <a:srgbClr val="FF9900"/>
    <a:srgbClr val="F8FCFF"/>
    <a:srgbClr val="FFFFCC"/>
    <a:srgbClr val="FFFF66"/>
    <a:srgbClr val="FFFF99"/>
    <a:srgbClr val="FF6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460" autoAdjust="0"/>
  </p:normalViewPr>
  <p:slideViewPr>
    <p:cSldViewPr snapToObjects="1">
      <p:cViewPr varScale="1">
        <p:scale>
          <a:sx n="75" d="100"/>
          <a:sy n="75" d="100"/>
        </p:scale>
        <p:origin x="11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-14214"/>
    </p:cViewPr>
  </p:sorterViewPr>
  <p:notesViewPr>
    <p:cSldViewPr snapToObjects="1">
      <p:cViewPr varScale="1">
        <p:scale>
          <a:sx n="84" d="100"/>
          <a:sy n="84" d="100"/>
        </p:scale>
        <p:origin x="-2712" y="-12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374717-5C5A-4B69-9C62-B962839401A0}" type="datetime1">
              <a:rPr lang="zh-TW" altLang="en-US"/>
              <a:pPr>
                <a:defRPr/>
              </a:pPr>
              <a:t>2019/5/23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7EA929-A5F3-49DC-B5FA-7DB06C75C64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6259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E34D2F-1B4F-4E73-84A7-02719C078EEA}" type="datetime1">
              <a:rPr lang="zh-TW" altLang="en-US"/>
              <a:pPr>
                <a:defRPr/>
              </a:pPr>
              <a:t>2019/5/23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00BB677-402E-4CBF-9294-C537376C99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2454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/index.php?title=%E7%A7%91%E5%AD%A6%E6%9C%9F%E5%88%8A&amp;action=edit&amp;redlink=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crossref.org/01company/06publishers.html" TargetMode="External"/><Relationship Id="rId5" Type="http://schemas.openxmlformats.org/officeDocument/2006/relationships/hyperlink" Target="http://www.crossref.org/01company/17crossref_members.html" TargetMode="External"/><Relationship Id="rId4" Type="http://schemas.openxmlformats.org/officeDocument/2006/relationships/hyperlink" Target="http://zh.wikipedia.org/wiki/%E5%90%8C%E8%A1%8C%E8%AF%84%E5%AE%A1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>
                <a:ea typeface="新細明體" panose="02020500000000000000" pitchFamily="18" charset="-120"/>
              </a:rPr>
              <a:t>最早是</a:t>
            </a:r>
            <a:r>
              <a:rPr lang="en-US" altLang="zh-TW" dirty="0" smtClean="0"/>
              <a:t>Nature Journal</a:t>
            </a:r>
            <a:r>
              <a:rPr lang="zh-TW" altLang="en-US" dirty="0" smtClean="0">
                <a:ea typeface="新細明體" panose="02020500000000000000" pitchFamily="18" charset="-120"/>
              </a:rPr>
              <a:t>的比對需求而來，世界上最早的</a:t>
            </a:r>
            <a:r>
              <a:rPr lang="zh-TW" altLang="en-US" dirty="0" smtClean="0">
                <a:ea typeface="新細明體" panose="02020500000000000000" pitchFamily="18" charset="-120"/>
                <a:hlinkClick r:id="rId3" tooltip="科學期刊 (頁面不存在)"/>
              </a:rPr>
              <a:t>科學期刊</a:t>
            </a:r>
            <a:r>
              <a:rPr lang="zh-TW" altLang="en-US" dirty="0" smtClean="0">
                <a:ea typeface="新細明體" panose="02020500000000000000" pitchFamily="18" charset="-120"/>
              </a:rPr>
              <a:t>之一，也是全世界最權威及最有名望的學術雜誌，在</a:t>
            </a:r>
            <a:r>
              <a:rPr lang="en-US" altLang="zh-TW" dirty="0" smtClean="0">
                <a:ea typeface="新細明體" panose="02020500000000000000" pitchFamily="18" charset="-120"/>
              </a:rPr>
              <a:t>《</a:t>
            </a:r>
            <a:r>
              <a:rPr lang="zh-TW" altLang="en-US" dirty="0" smtClean="0">
                <a:ea typeface="新細明體" panose="02020500000000000000" pitchFamily="18" charset="-120"/>
              </a:rPr>
              <a:t>自然</a:t>
            </a:r>
            <a:r>
              <a:rPr lang="en-US" altLang="zh-TW" dirty="0" smtClean="0">
                <a:ea typeface="新細明體" panose="02020500000000000000" pitchFamily="18" charset="-120"/>
              </a:rPr>
              <a:t>》</a:t>
            </a:r>
            <a:r>
              <a:rPr lang="zh-TW" altLang="en-US" dirty="0" smtClean="0">
                <a:ea typeface="新細明體" panose="02020500000000000000" pitchFamily="18" charset="-120"/>
              </a:rPr>
              <a:t>上發表文章是非常光榮的，</a:t>
            </a:r>
            <a:r>
              <a:rPr lang="en-US" altLang="zh-TW" dirty="0" smtClean="0">
                <a:ea typeface="新細明體" panose="02020500000000000000" pitchFamily="18" charset="-120"/>
              </a:rPr>
              <a:t>《</a:t>
            </a:r>
            <a:r>
              <a:rPr lang="zh-TW" altLang="en-US" dirty="0" smtClean="0">
                <a:ea typeface="新細明體" panose="02020500000000000000" pitchFamily="18" charset="-120"/>
              </a:rPr>
              <a:t>自然</a:t>
            </a:r>
            <a:r>
              <a:rPr lang="en-US" altLang="zh-TW" dirty="0" smtClean="0">
                <a:ea typeface="新細明體" panose="02020500000000000000" pitchFamily="18" charset="-120"/>
              </a:rPr>
              <a:t>》</a:t>
            </a:r>
            <a:r>
              <a:rPr lang="zh-TW" altLang="en-US" dirty="0" smtClean="0">
                <a:ea typeface="新細明體" panose="02020500000000000000" pitchFamily="18" charset="-120"/>
              </a:rPr>
              <a:t>上的文章經常被引用，這有助於晉陞、獲得資助和獲得主流媒體的關注。在</a:t>
            </a:r>
            <a:r>
              <a:rPr lang="en-US" altLang="zh-TW" dirty="0" smtClean="0">
                <a:ea typeface="新細明體" panose="02020500000000000000" pitchFamily="18" charset="-120"/>
              </a:rPr>
              <a:t>《</a:t>
            </a:r>
            <a:r>
              <a:rPr lang="zh-TW" altLang="en-US" dirty="0" smtClean="0">
                <a:ea typeface="新細明體" panose="02020500000000000000" pitchFamily="18" charset="-120"/>
              </a:rPr>
              <a:t>自然</a:t>
            </a:r>
            <a:r>
              <a:rPr lang="en-US" altLang="zh-TW" dirty="0" smtClean="0">
                <a:ea typeface="新細明體" panose="02020500000000000000" pitchFamily="18" charset="-120"/>
              </a:rPr>
              <a:t>》</a:t>
            </a:r>
            <a:r>
              <a:rPr lang="zh-TW" altLang="en-US" dirty="0" smtClean="0">
                <a:ea typeface="新細明體" panose="02020500000000000000" pitchFamily="18" charset="-120"/>
              </a:rPr>
              <a:t>上發表的文章需要經過嚴格的</a:t>
            </a:r>
            <a:r>
              <a:rPr lang="zh-TW" altLang="en-US" u="sng" dirty="0" smtClean="0">
                <a:ea typeface="新細明體" panose="02020500000000000000" pitchFamily="18" charset="-120"/>
                <a:hlinkClick r:id="rId4" tooltip="同行評審"/>
              </a:rPr>
              <a:t>同行評審</a:t>
            </a:r>
            <a:r>
              <a:rPr lang="zh-TW" altLang="en-US" dirty="0" smtClean="0">
                <a:ea typeface="新細明體" panose="02020500000000000000" pitchFamily="18" charset="-120"/>
              </a:rPr>
              <a:t>。</a:t>
            </a:r>
            <a:r>
              <a:rPr lang="zh-TW" altLang="en-US" dirty="0" smtClean="0"/>
              <a:t> </a:t>
            </a:r>
          </a:p>
          <a:p>
            <a:r>
              <a:rPr lang="en-US" altLang="zh-TW" dirty="0" smtClean="0">
                <a:ea typeface="新細明體" panose="02020500000000000000" pitchFamily="18" charset="-120"/>
              </a:rPr>
              <a:t>2.TII</a:t>
            </a:r>
            <a:r>
              <a:rPr lang="zh-TW" altLang="en-US" dirty="0" smtClean="0">
                <a:ea typeface="新細明體" panose="02020500000000000000" pitchFamily="18" charset="-120"/>
              </a:rPr>
              <a:t>與</a:t>
            </a:r>
            <a:r>
              <a:rPr lang="en-US" altLang="zh-TW" dirty="0" err="1" smtClean="0">
                <a:ea typeface="新細明體" panose="02020500000000000000" pitchFamily="18" charset="-120"/>
              </a:rPr>
              <a:t>CrossRef</a:t>
            </a:r>
            <a:r>
              <a:rPr lang="zh-TW" altLang="en-US" dirty="0" smtClean="0">
                <a:ea typeface="新細明體" panose="02020500000000000000" pitchFamily="18" charset="-120"/>
              </a:rPr>
              <a:t>合作</a:t>
            </a:r>
            <a:r>
              <a:rPr lang="en-US" altLang="zh-TW" dirty="0" smtClean="0">
                <a:ea typeface="新細明體" panose="02020500000000000000" pitchFamily="18" charset="-120"/>
              </a:rPr>
              <a:t>: </a:t>
            </a:r>
            <a:r>
              <a:rPr lang="en-US" altLang="zh-TW" dirty="0" err="1" smtClean="0"/>
              <a:t>CrossRef</a:t>
            </a:r>
            <a:r>
              <a:rPr lang="en-US" altLang="zh-TW" dirty="0" smtClean="0"/>
              <a:t> is a not-for-profit association of </a:t>
            </a:r>
            <a:r>
              <a:rPr lang="en-US" altLang="zh-TW" dirty="0" smtClean="0">
                <a:hlinkClick r:id="rId5"/>
              </a:rPr>
              <a:t>about 2000 voting member publishers</a:t>
            </a:r>
            <a:r>
              <a:rPr lang="en-US" altLang="zh-TW" dirty="0" smtClean="0"/>
              <a:t> who represent </a:t>
            </a:r>
            <a:r>
              <a:rPr lang="en-US" altLang="zh-TW" dirty="0" smtClean="0">
                <a:hlinkClick r:id="rId6"/>
              </a:rPr>
              <a:t>4300 societies and publishers</a:t>
            </a:r>
            <a:r>
              <a:rPr lang="en-US" altLang="zh-TW" dirty="0" smtClean="0"/>
              <a:t>, including both commercial and not-for-profit organizations.  </a:t>
            </a:r>
            <a:r>
              <a:rPr lang="en-US" altLang="zh-TW" dirty="0" err="1" smtClean="0"/>
              <a:t>CrossRef</a:t>
            </a:r>
            <a:r>
              <a:rPr lang="en-US" altLang="zh-TW" dirty="0" smtClean="0"/>
              <a:t> provides the technical and business infrastructure to provide for this reference linking using Digital Object Identifiers (DOIs). </a:t>
            </a:r>
            <a:r>
              <a:rPr lang="en-US" altLang="zh-TW" dirty="0" err="1" smtClean="0"/>
              <a:t>CrossRef</a:t>
            </a:r>
            <a:r>
              <a:rPr lang="en-US" altLang="zh-TW" dirty="0" smtClean="0"/>
              <a:t> provides deposit and query service for its DOIs. 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r>
              <a:rPr lang="en-US" altLang="zh-TW" dirty="0" smtClean="0">
                <a:ea typeface="新細明體" panose="02020500000000000000" pitchFamily="18" charset="-120"/>
              </a:rPr>
              <a:t>3. </a:t>
            </a:r>
            <a:r>
              <a:rPr lang="en-US" altLang="zh-TW" b="1" dirty="0" smtClean="0"/>
              <a:t>DOI</a:t>
            </a:r>
            <a:r>
              <a:rPr lang="zh-TW" altLang="en-US" dirty="0" smtClean="0"/>
              <a:t>是</a:t>
            </a:r>
            <a:r>
              <a:rPr lang="en-US" altLang="zh-TW" b="1" dirty="0" smtClean="0"/>
              <a:t>Digital Object Identifier</a:t>
            </a:r>
            <a:r>
              <a:rPr lang="zh-TW" altLang="en-US" dirty="0" smtClean="0"/>
              <a:t>的簡稱，中文翻譯為「</a:t>
            </a:r>
            <a:r>
              <a:rPr lang="zh-TW" altLang="en-US" b="1" dirty="0" smtClean="0"/>
              <a:t>數位物件識別號</a:t>
            </a:r>
            <a:r>
              <a:rPr lang="zh-TW" altLang="en-US" dirty="0" smtClean="0"/>
              <a:t>」，就像</a:t>
            </a:r>
            <a:r>
              <a:rPr lang="en-US" altLang="zh-TW" dirty="0" smtClean="0"/>
              <a:t>ISBN</a:t>
            </a:r>
            <a:r>
              <a:rPr lang="zh-TW" altLang="en-US" dirty="0" smtClean="0"/>
              <a:t>或</a:t>
            </a:r>
            <a:r>
              <a:rPr lang="en-US" altLang="zh-TW" dirty="0" smtClean="0"/>
              <a:t>ISSN</a:t>
            </a:r>
            <a:r>
              <a:rPr lang="zh-TW" altLang="en-US" dirty="0" smtClean="0"/>
              <a:t>用於識別書籍與期刊一樣，</a:t>
            </a:r>
            <a:r>
              <a:rPr lang="en-US" altLang="zh-TW" dirty="0" smtClean="0"/>
              <a:t>DOI</a:t>
            </a:r>
            <a:r>
              <a:rPr lang="zh-TW" altLang="en-US" dirty="0" smtClean="0"/>
              <a:t>是智慧版權物件在網路上的唯一識別碼。更重要的是，</a:t>
            </a:r>
            <a:r>
              <a:rPr lang="en-US" altLang="zh-TW" dirty="0" smtClean="0"/>
              <a:t>DOI</a:t>
            </a:r>
            <a:r>
              <a:rPr lang="zh-TW" altLang="en-US" dirty="0" smtClean="0"/>
              <a:t>可以直接轉換成永久固定的網址，讓研究者能迅速地辨視、找到所需要的文章；更可以跨越出版社與資料庫系統之間的障礙，增加學術引用與資訊傳播的效率。 </a:t>
            </a:r>
            <a:endParaRPr lang="en-US" altLang="zh-TW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1B8BF5-CEEF-4DF7-921D-A6DA9C4B7A91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32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0BB677-402E-4CBF-9294-C537376C9921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056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0BB677-402E-4CBF-9294-C537376C9921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423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0BB677-402E-4CBF-9294-C537376C9921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005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0BB677-402E-4CBF-9294-C537376C9921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4185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0BB677-402E-4CBF-9294-C537376C9921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8984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zh-TW" b="1" dirty="0" smtClean="0"/>
              <a:t>用戶資訊：</a:t>
            </a:r>
            <a:r>
              <a:rPr lang="zh-TW" altLang="zh-TW" dirty="0" smtClean="0"/>
              <a:t>可修改個人資料、重設密碼等等；</a:t>
            </a:r>
          </a:p>
          <a:p>
            <a:pPr>
              <a:defRPr/>
            </a:pPr>
            <a:r>
              <a:rPr lang="zh-TW" altLang="zh-TW" b="1" dirty="0" smtClean="0"/>
              <a:t>訊息：</a:t>
            </a:r>
            <a:r>
              <a:rPr lang="zh-TW" altLang="zh-TW" dirty="0" smtClean="0"/>
              <a:t>瀏覽系統維護訊息，課程通知訊息；</a:t>
            </a:r>
          </a:p>
          <a:p>
            <a:pPr>
              <a:defRPr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表此帳號的身份別；</a:t>
            </a:r>
            <a:r>
              <a:rPr lang="zh-TW" altLang="en-US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若學生被指導老師指定為該課程之助教</a:t>
            </a:r>
            <a:r>
              <a:rPr lang="en-US" altLang="zh-TW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其帳號可切換成教師身分</a:t>
            </a:r>
            <a:endParaRPr lang="zh-TW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zh-TW" b="1" dirty="0" smtClean="0"/>
              <a:t>繁體中文：</a:t>
            </a:r>
            <a:r>
              <a:rPr lang="zh-TW" altLang="zh-TW" dirty="0" smtClean="0"/>
              <a:t>平台語言切換，目前支援</a:t>
            </a:r>
            <a:r>
              <a:rPr lang="en-US" altLang="zh-TW" smtClean="0"/>
              <a:t>19</a:t>
            </a:r>
            <a:r>
              <a:rPr lang="zh-TW" altLang="zh-TW" smtClean="0"/>
              <a:t>種</a:t>
            </a:r>
            <a:r>
              <a:rPr lang="zh-TW" altLang="zh-TW" dirty="0" smtClean="0"/>
              <a:t>語言</a:t>
            </a:r>
            <a:r>
              <a:rPr lang="en-US" altLang="zh-TW" dirty="0" smtClean="0"/>
              <a:t>;</a:t>
            </a:r>
            <a:r>
              <a:rPr lang="zh-TW" altLang="en-US" dirty="0" smtClean="0"/>
              <a:t>不建議用</a:t>
            </a:r>
            <a:r>
              <a:rPr lang="en-US" altLang="zh-TW" dirty="0" smtClean="0"/>
              <a:t>IE</a:t>
            </a:r>
            <a:r>
              <a:rPr lang="zh-TW" altLang="en-US" dirty="0" smtClean="0"/>
              <a:t>瀏覽器切換</a:t>
            </a:r>
            <a:endParaRPr lang="zh-TW" altLang="zh-TW" dirty="0" smtClean="0"/>
          </a:p>
          <a:p>
            <a:pPr>
              <a:defRPr/>
            </a:pPr>
            <a:r>
              <a:rPr lang="zh-TW" altLang="zh-TW" b="1" dirty="0" smtClean="0"/>
              <a:t>課程名稱：</a:t>
            </a:r>
            <a:r>
              <a:rPr lang="zh-TW" altLang="en-US" b="1" kern="100" dirty="0" smtClean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須繳交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作業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的課程名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稱</a:t>
            </a:r>
            <a:r>
              <a:rPr lang="zh-TW" altLang="zh-TW" dirty="0" smtClean="0"/>
              <a:t>。</a:t>
            </a: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197D90-F6B9-4F9E-9FCD-585243CFAD8B}" type="slidenum">
              <a:rPr lang="zh-TW" altLang="en-US" sz="1200" smtClean="0"/>
              <a:pPr/>
              <a:t>9</a:t>
            </a:fld>
            <a:endParaRPr lang="en-US" altLang="zh-TW" sz="1200" smtClean="0"/>
          </a:p>
        </p:txBody>
      </p:sp>
    </p:spTree>
    <p:extLst>
      <p:ext uri="{BB962C8B-B14F-4D97-AF65-F5344CB8AC3E}">
        <p14:creationId xmlns:p14="http://schemas.microsoft.com/office/powerpoint/2010/main" val="2830839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藍色鈕顯示</a:t>
            </a:r>
            <a:r>
              <a:rPr lang="en-US" altLang="zh-TW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提交</a:t>
            </a:r>
            <a:r>
              <a:rPr lang="en-US" altLang="zh-TW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表示允許提交作業，</a:t>
            </a:r>
            <a:r>
              <a:rPr lang="en-US" altLang="zh-TW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若為</a:t>
            </a:r>
            <a:r>
              <a:rPr lang="en-US" altLang="zh-TW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重新提交</a:t>
            </a:r>
            <a:r>
              <a:rPr lang="en-US" altLang="zh-TW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，再次提交後的比對報告會在</a:t>
            </a:r>
            <a:r>
              <a:rPr lang="en-US" altLang="zh-TW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小時後產生，而先前的比對報告會被覆蓋</a:t>
            </a: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EFAD04-01ED-4F92-B3A5-772D99F8200B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90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zh-TW" smtClean="0"/>
              <a:t>提交文稿的方式有</a:t>
            </a:r>
            <a:r>
              <a:rPr lang="en-US" altLang="zh-TW" smtClean="0"/>
              <a:t>2</a:t>
            </a:r>
            <a:r>
              <a:rPr lang="zh-TW" altLang="zh-TW" smtClean="0"/>
              <a:t>種</a:t>
            </a:r>
            <a:r>
              <a:rPr lang="en-US" altLang="zh-TW" smtClean="0"/>
              <a:t>:</a:t>
            </a:r>
            <a:endParaRPr lang="zh-TW" altLang="zh-TW" smtClean="0"/>
          </a:p>
          <a:p>
            <a:r>
              <a:rPr lang="en-US" altLang="zh-TW" smtClean="0"/>
              <a:t>  a. </a:t>
            </a:r>
            <a:r>
              <a:rPr lang="zh-TW" altLang="zh-TW" smtClean="0"/>
              <a:t>單獨檔案上傳</a:t>
            </a:r>
          </a:p>
          <a:p>
            <a:r>
              <a:rPr lang="en-US" altLang="zh-TW" smtClean="0"/>
              <a:t>  b. </a:t>
            </a:r>
            <a:r>
              <a:rPr lang="zh-TW" altLang="zh-TW" smtClean="0"/>
              <a:t>剪貼上傳</a:t>
            </a:r>
          </a:p>
          <a:p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9C55515-2BBF-49A6-B02B-2AD38F66D10B}" type="slidenum">
              <a:rPr lang="zh-TW" altLang="en-US" sz="1200" smtClean="0"/>
              <a:pPr/>
              <a:t>11</a:t>
            </a:fld>
            <a:endParaRPr lang="en-US" altLang="zh-TW" sz="1200" smtClean="0"/>
          </a:p>
        </p:txBody>
      </p:sp>
    </p:spTree>
    <p:extLst>
      <p:ext uri="{BB962C8B-B14F-4D97-AF65-F5344CB8AC3E}">
        <p14:creationId xmlns:p14="http://schemas.microsoft.com/office/powerpoint/2010/main" val="3767552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同一篇文稿每次上傳的文件代碼皆不同</a:t>
            </a:r>
            <a:r>
              <a:rPr lang="en-US" altLang="zh-TW" sz="1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無論文稿是否設定儲存在</a:t>
            </a:r>
            <a:r>
              <a:rPr lang="en-US" altLang="zh-TW" sz="1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Turnitin</a:t>
            </a:r>
            <a:r>
              <a:rPr lang="zh-TW" altLang="en-US" sz="1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比對資源裡，都會有提交物件代碼。</a:t>
            </a:r>
            <a:endParaRPr lang="en-US" altLang="zh-TW" sz="12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6185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4FF8F-DB3D-402D-A22E-D317815F2B33}" type="datetime1">
              <a:rPr lang="zh-TW" altLang="en-US"/>
              <a:pPr>
                <a:defRPr/>
              </a:pPr>
              <a:t>2019/5/23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B0B96-5BD9-4BFB-983F-54781B31AE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105048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16D0-F706-4C18-B8FD-0D975697B6FB}" type="datetime1">
              <a:rPr lang="zh-TW" altLang="en-US"/>
              <a:pPr>
                <a:defRPr/>
              </a:pPr>
              <a:t>2019/5/23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698B-16A0-48A3-8381-F7B49E1768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26312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AF77-B20A-43F7-BA46-F4F215D7BF99}" type="datetime1">
              <a:rPr lang="zh-TW" altLang="en-US"/>
              <a:pPr>
                <a:defRPr/>
              </a:pPr>
              <a:t>2019/5/23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C706-0E33-4EAB-8380-6F3DE50D2B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750080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56E9D-1766-4395-B920-9B3CD6019400}" type="datetime1">
              <a:rPr lang="zh-TW" altLang="en-US"/>
              <a:pPr>
                <a:defRPr/>
              </a:pPr>
              <a:t>2019/5/23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5C23B-EEA8-4A91-98F1-3C9CE5868B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25460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1A31-DF04-4E0D-8672-E253D1B55577}" type="datetime1">
              <a:rPr lang="zh-TW" altLang="en-US"/>
              <a:pPr>
                <a:defRPr/>
              </a:pPr>
              <a:t>2019/5/23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2E9A0-DA1D-48C9-9AB6-9D175DAC6E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66137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9D228-7190-4F8E-A691-E23F05F8E3BE}" type="datetime1">
              <a:rPr lang="zh-TW" altLang="en-US"/>
              <a:pPr>
                <a:defRPr/>
              </a:pPr>
              <a:t>2019/5/23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F541-3955-4726-967D-9DDEF392D1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374180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2A849-6958-4416-9B6E-63A21694417E}" type="datetime1">
              <a:rPr lang="zh-TW" altLang="en-US"/>
              <a:pPr>
                <a:defRPr/>
              </a:pPr>
              <a:t>2019/5/23</a:t>
            </a:fld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52CF-6E14-41E1-B48A-C69FBD4CF5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124346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2DA2-3BA5-41E9-A775-BB2340D61AE9}" type="datetime1">
              <a:rPr lang="zh-TW" altLang="en-US"/>
              <a:pPr>
                <a:defRPr/>
              </a:pPr>
              <a:t>2019/5/23</a:t>
            </a:fld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51F6C-537F-4DF4-B447-7CBFD4B786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78156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FE86-E3B7-48A8-8A4E-CE2FF1AF1804}" type="datetime1">
              <a:rPr lang="zh-TW" altLang="en-US"/>
              <a:pPr>
                <a:defRPr/>
              </a:pPr>
              <a:t>2019/5/23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8C486-3403-485A-A0AD-C082BF2CE3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45695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C038-95D8-4964-8F32-5B00C8C712A8}" type="datetime1">
              <a:rPr lang="zh-TW" altLang="en-US"/>
              <a:pPr>
                <a:defRPr/>
              </a:pPr>
              <a:t>2019/5/23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DB53-5802-4D45-8F08-8DB6E605D02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17584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91359-6D5D-49C8-A629-5187D0D8827A}" type="datetime1">
              <a:rPr lang="zh-TW" altLang="en-US"/>
              <a:pPr>
                <a:defRPr/>
              </a:pPr>
              <a:t>2019/5/23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7C4B3-0E67-4C24-BF02-E59E6879C7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97416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B88A6A-677A-447B-A67E-47FAD5157745}" type="datetime1">
              <a:rPr lang="zh-TW" altLang="en-US"/>
              <a:pPr>
                <a:defRPr/>
              </a:pPr>
              <a:t>2019/5/23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FA0A7-31EE-4105-B726-AB4CE0447D0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ctrTitle"/>
          </p:nvPr>
        </p:nvSpPr>
        <p:spPr>
          <a:xfrm>
            <a:off x="1905000" y="5562600"/>
            <a:ext cx="5715000" cy="854075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www.turnitin.com</a:t>
            </a:r>
            <a:br>
              <a:rPr lang="en-US" altLang="zh-TW" sz="4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en-US" altLang="zh-TW" sz="4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035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166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516D3C-BE0C-49CE-AA49-A4B144D1ABFA}" type="slidenum">
              <a:rPr lang="zh-TW" altLang="en-US" sz="14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400" smtClean="0">
              <a:solidFill>
                <a:srgbClr val="898989"/>
              </a:solidFill>
            </a:endParaRPr>
          </a:p>
        </p:txBody>
      </p:sp>
      <p:sp>
        <p:nvSpPr>
          <p:cNvPr id="100357" name="TextBox 5"/>
          <p:cNvSpPr txBox="1">
            <a:spLocks noChangeArrowheads="1"/>
          </p:cNvSpPr>
          <p:nvPr/>
        </p:nvSpPr>
        <p:spPr bwMode="auto">
          <a:xfrm>
            <a:off x="762000" y="4092575"/>
            <a:ext cx="784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論文原創性比對系統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學生帳戶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Turni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828800"/>
            <a:ext cx="3467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63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20148" r="2519" b="15842"/>
          <a:stretch>
            <a:fillRect/>
          </a:stretch>
        </p:blipFill>
        <p:spPr bwMode="auto">
          <a:xfrm>
            <a:off x="101529" y="1676400"/>
            <a:ext cx="9018659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9" y="5084727"/>
            <a:ext cx="9018659" cy="65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486650" y="4672445"/>
            <a:ext cx="533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191000" y="2974168"/>
            <a:ext cx="5130800" cy="830262"/>
          </a:xfrm>
          <a:prstGeom prst="rect">
            <a:avLst/>
          </a:prstGeom>
          <a:solidFill>
            <a:srgbClr val="F8FC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鈕顯示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藍色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允許提交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顯示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灰色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已截止提交作業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15200" y="5257800"/>
            <a:ext cx="533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181600" y="5748173"/>
            <a:ext cx="3962400" cy="831850"/>
          </a:xfrm>
          <a:prstGeom prst="rect">
            <a:avLst/>
          </a:prstGeom>
          <a:solidFill>
            <a:srgbClr val="F8F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報告會在</a:t>
            </a:r>
            <a:r>
              <a:rPr lang="en-US" altLang="zh-TW" dirty="0">
                <a:solidFill>
                  <a:srgbClr val="FC1F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dirty="0">
                <a:solidFill>
                  <a:srgbClr val="FC1F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產生，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而先前的比對報告會被覆蓋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54075"/>
          </a:xfrm>
        </p:spPr>
        <p:txBody>
          <a:bodyPr/>
          <a:lstStyle/>
          <a:p>
            <a:r>
              <a:rPr lang="en-US" altLang="zh-TW" sz="36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Session </a:t>
            </a:r>
            <a:r>
              <a:rPr lang="en-US" altLang="zh-TW" sz="36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kumimoji="1" lang="zh-TW" altLang="en-US" sz="36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提交文稿</a:t>
            </a:r>
            <a:r>
              <a:rPr kumimoji="1" lang="en-US" altLang="zh-TW" sz="36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lang="zh-TW" altLang="en-US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56409-640B-4BF7-8CE6-3E68260C4C0B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19467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19118" r="63622" b="8824"/>
          <a:stretch>
            <a:fillRect/>
          </a:stretch>
        </p:blipFill>
        <p:spPr bwMode="auto">
          <a:xfrm>
            <a:off x="20638" y="1016000"/>
            <a:ext cx="45720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5A2C72A-6501-4FF7-9114-E5D0F233E541}" type="slidenum">
              <a:rPr lang="zh-TW" altLang="en-US" sz="14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400" smtClean="0">
              <a:solidFill>
                <a:srgbClr val="898989"/>
              </a:solidFill>
            </a:endParaRP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47700"/>
          </a:xfrm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36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Session </a:t>
            </a:r>
            <a:r>
              <a:rPr lang="en-US" altLang="zh-TW" sz="36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kumimoji="1" lang="zh-TW" altLang="en-US" sz="40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提交文稿</a:t>
            </a:r>
            <a:r>
              <a:rPr kumimoji="1" lang="en-US" altLang="zh-TW" sz="40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-2</a:t>
            </a:r>
            <a:endParaRPr kumimoji="1" lang="zh-TW" altLang="en-US" sz="40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81200" y="2449512"/>
            <a:ext cx="31845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18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可選擇單獨檔案或剪貼上傳</a:t>
            </a:r>
          </a:p>
        </p:txBody>
      </p:sp>
      <p:sp>
        <p:nvSpPr>
          <p:cNvPr id="10" name="矩形 9"/>
          <p:cNvSpPr/>
          <p:nvPr/>
        </p:nvSpPr>
        <p:spPr>
          <a:xfrm>
            <a:off x="762000" y="2819400"/>
            <a:ext cx="15240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t="38542" r="65936" b="10147"/>
          <a:stretch>
            <a:fillRect/>
          </a:stretch>
        </p:blipFill>
        <p:spPr bwMode="auto">
          <a:xfrm>
            <a:off x="2460943" y="931465"/>
            <a:ext cx="543242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656" y="1694260"/>
            <a:ext cx="7029450" cy="46767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2934" y="1930400"/>
            <a:ext cx="67532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968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74469" y="4563667"/>
            <a:ext cx="323850" cy="10715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6311310" y="3581644"/>
            <a:ext cx="402431" cy="335969"/>
          </a:xfrm>
          <a:prstGeom prst="downArrow">
            <a:avLst>
              <a:gd name="adj1" fmla="val 50000"/>
              <a:gd name="adj2" fmla="val 47115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60325"/>
            <a:ext cx="7886700" cy="854075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Session 5</a:t>
            </a:r>
            <a:r>
              <a:rPr lang="zh-TW" altLang="en-US" sz="36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查看原創性報告</a:t>
            </a:r>
            <a:endParaRPr lang="zh-TW" altLang="en-US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421755"/>
            <a:ext cx="7886700" cy="3531245"/>
          </a:xfrm>
          <a:prstGeom prst="rect">
            <a:avLst/>
          </a:prstGeom>
        </p:spPr>
      </p:pic>
      <p:sp>
        <p:nvSpPr>
          <p:cNvPr id="10" name="圓角矩形圖說文字 9"/>
          <p:cNvSpPr/>
          <p:nvPr/>
        </p:nvSpPr>
        <p:spPr>
          <a:xfrm>
            <a:off x="5800725" y="2010300"/>
            <a:ext cx="3309387" cy="776288"/>
          </a:xfrm>
          <a:prstGeom prst="wedgeRoundRectCallout">
            <a:avLst>
              <a:gd name="adj1" fmla="val -42279"/>
              <a:gd name="adj2" fmla="val 213531"/>
              <a:gd name="adj3" fmla="val 16667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表示系統正在進行</a:t>
            </a:r>
            <a:r>
              <a:rPr lang="zh-TW" altLang="en-US" sz="1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比對</a:t>
            </a:r>
            <a:endParaRPr lang="en-US" altLang="zh-TW" sz="1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algn="ctr">
              <a:defRPr/>
            </a:pPr>
            <a:r>
              <a:rPr lang="zh-TW" altLang="en-US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約</a:t>
            </a:r>
            <a:r>
              <a:rPr lang="en-US" altLang="zh-TW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5-10</a:t>
            </a:r>
            <a:r>
              <a:rPr lang="zh-TW" altLang="en-US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分鐘內即可顯示</a:t>
            </a:r>
            <a:r>
              <a:rPr lang="zh-TW" altLang="en-US" sz="1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百分比</a:t>
            </a:r>
            <a:endParaRPr lang="zh-TW" altLang="en-US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5834614" y="4953000"/>
            <a:ext cx="1937786" cy="444086"/>
          </a:xfrm>
          <a:prstGeom prst="wedgeRoundRectCallout">
            <a:avLst>
              <a:gd name="adj1" fmla="val -46133"/>
              <a:gd name="adj2" fmla="val -102382"/>
              <a:gd name="adj3" fmla="val 16667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點選％開啟原創性報告</a:t>
            </a:r>
          </a:p>
        </p:txBody>
      </p:sp>
      <p:grpSp>
        <p:nvGrpSpPr>
          <p:cNvPr id="34" name="群組 33"/>
          <p:cNvGrpSpPr>
            <a:grpSpLocks/>
          </p:cNvGrpSpPr>
          <p:nvPr/>
        </p:nvGrpSpPr>
        <p:grpSpPr bwMode="auto">
          <a:xfrm>
            <a:off x="4267200" y="4813886"/>
            <a:ext cx="1533525" cy="1997913"/>
            <a:chOff x="240690" y="3790950"/>
            <a:chExt cx="2045310" cy="2663884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0" y="6019800"/>
              <a:ext cx="6477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AutoShape 7"/>
            <p:cNvSpPr>
              <a:spLocks noChangeArrowheads="1"/>
            </p:cNvSpPr>
            <p:nvPr/>
          </p:nvSpPr>
          <p:spPr bwMode="auto">
            <a:xfrm>
              <a:off x="1133475" y="6197600"/>
              <a:ext cx="215900" cy="71438"/>
            </a:xfrm>
            <a:prstGeom prst="rightArrow">
              <a:avLst>
                <a:gd name="adj1" fmla="val 50000"/>
                <a:gd name="adj2" fmla="val 7555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1349375" y="6054725"/>
              <a:ext cx="93662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kumimoji="1" lang="zh-TW" altLang="en-US" sz="1350">
                  <a:latin typeface="Times New Roman" panose="02020603050405020304" pitchFamily="18" charset="0"/>
                  <a:ea typeface="新細明體" panose="02020500000000000000" pitchFamily="18" charset="-120"/>
                </a:rPr>
                <a:t>相似率</a:t>
              </a:r>
            </a:p>
          </p:txBody>
        </p:sp>
        <p:pic>
          <p:nvPicPr>
            <p:cNvPr id="38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690" y="3790950"/>
              <a:ext cx="1408533" cy="20161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716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3" y="1218393"/>
            <a:ext cx="2468880" cy="7388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01675"/>
          </a:xfrm>
        </p:spPr>
        <p:txBody>
          <a:bodyPr/>
          <a:lstStyle/>
          <a:p>
            <a:pPr algn="ctr"/>
            <a:r>
              <a:rPr lang="zh-TW" altLang="en-US" sz="36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報告畫面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0139" y="1825625"/>
            <a:ext cx="70237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959476" y="599494"/>
            <a:ext cx="4862204" cy="1822835"/>
            <a:chOff x="1313452" y="398646"/>
            <a:chExt cx="6482939" cy="2430446"/>
          </a:xfrm>
        </p:grpSpPr>
        <p:cxnSp>
          <p:nvCxnSpPr>
            <p:cNvPr id="8" name="直線單箭頭接點 7"/>
            <p:cNvCxnSpPr/>
            <p:nvPr/>
          </p:nvCxnSpPr>
          <p:spPr>
            <a:xfrm flipV="1">
              <a:off x="1313452" y="883637"/>
              <a:ext cx="815838" cy="194545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2073441" y="398646"/>
              <a:ext cx="57229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cs typeface="Arial Unicode MS" panose="020B0604020202020204" pitchFamily="34" charset="-120"/>
                </a:rPr>
                <a:t>開啟相似處總覽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  <a:cs typeface="Arial Unicode MS" panose="020B0604020202020204" pitchFamily="34" charset="-120"/>
                </a:rPr>
                <a:t>(Similarity)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17" name="向右箭號 16"/>
          <p:cNvSpPr/>
          <p:nvPr/>
        </p:nvSpPr>
        <p:spPr>
          <a:xfrm>
            <a:off x="2031149" y="2824500"/>
            <a:ext cx="522003" cy="27637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20" name="向右箭號 19"/>
          <p:cNvSpPr/>
          <p:nvPr/>
        </p:nvSpPr>
        <p:spPr>
          <a:xfrm>
            <a:off x="2031149" y="3510632"/>
            <a:ext cx="2241849" cy="267827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21" name="向右箭號 20"/>
          <p:cNvSpPr/>
          <p:nvPr/>
        </p:nvSpPr>
        <p:spPr>
          <a:xfrm>
            <a:off x="2058978" y="4616913"/>
            <a:ext cx="570602" cy="215135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grpSp>
        <p:nvGrpSpPr>
          <p:cNvPr id="12" name="群組 11"/>
          <p:cNvGrpSpPr/>
          <p:nvPr/>
        </p:nvGrpSpPr>
        <p:grpSpPr>
          <a:xfrm>
            <a:off x="4373601" y="2574492"/>
            <a:ext cx="3859604" cy="2042421"/>
            <a:chOff x="5831468" y="2289656"/>
            <a:chExt cx="5146138" cy="272322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1468" y="2289656"/>
              <a:ext cx="1964923" cy="272322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6" name="文字方塊 15"/>
            <p:cNvSpPr txBox="1"/>
            <p:nvPr/>
          </p:nvSpPr>
          <p:spPr>
            <a:xfrm>
              <a:off x="7845782" y="2310231"/>
              <a:ext cx="3131824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b="1" dirty="0">
                  <a:solidFill>
                    <a:srgbClr val="00B0F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 Unicode MS" panose="020B0604020202020204" pitchFamily="34" charset="-120"/>
                </a:rPr>
                <a:t>所有來源</a:t>
              </a:r>
            </a:p>
            <a:p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秀出所有可能相似的出處來源和百分比</a:t>
              </a: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2686510" y="3835018"/>
            <a:ext cx="3439890" cy="2214310"/>
            <a:chOff x="3582013" y="3970355"/>
            <a:chExt cx="4586520" cy="2952413"/>
          </a:xfrm>
        </p:grpSpPr>
        <p:sp>
          <p:nvSpPr>
            <p:cNvPr id="14" name="文字方塊 13"/>
            <p:cNvSpPr txBox="1"/>
            <p:nvPr/>
          </p:nvSpPr>
          <p:spPr>
            <a:xfrm>
              <a:off x="5697330" y="4952998"/>
              <a:ext cx="2471203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b="1" dirty="0">
                  <a:solidFill>
                    <a:srgbClr val="00B0F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 Unicode MS" panose="020B0604020202020204" pitchFamily="34" charset="-120"/>
                </a:rPr>
                <a:t>篩選條件與</a:t>
              </a:r>
              <a:r>
                <a:rPr lang="zh-TW" altLang="en-US" sz="1800" b="1" dirty="0" smtClean="0">
                  <a:solidFill>
                    <a:srgbClr val="00B0F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 Unicode MS" panose="020B0604020202020204" pitchFamily="34" charset="-120"/>
                </a:rPr>
                <a:t>設定</a:t>
              </a:r>
            </a:p>
            <a:p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排除引用</a:t>
              </a:r>
              <a:r>
                <a:rPr lang="en-US" altLang="zh-TW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參考文獻</a:t>
              </a:r>
              <a:r>
                <a:rPr lang="en-US" altLang="zh-TW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排除小型相符結果</a:t>
              </a:r>
              <a:endPara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800" dirty="0" smtClean="0">
                  <a:solidFill>
                    <a:schemeClr val="accent1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學生無此功能</a:t>
              </a:r>
              <a:endParaRPr lang="zh-TW" altLang="en-US" sz="1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2013" y="3970355"/>
              <a:ext cx="1981179" cy="2387829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  <p:grpSp>
        <p:nvGrpSpPr>
          <p:cNvPr id="11" name="群組 10"/>
          <p:cNvGrpSpPr/>
          <p:nvPr/>
        </p:nvGrpSpPr>
        <p:grpSpPr>
          <a:xfrm>
            <a:off x="2757432" y="1576481"/>
            <a:ext cx="5167368" cy="1927059"/>
            <a:chOff x="3676575" y="958975"/>
            <a:chExt cx="6889824" cy="256941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6575" y="1280487"/>
              <a:ext cx="1982501" cy="22479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8" name="文字方塊 17"/>
            <p:cNvSpPr txBox="1"/>
            <p:nvPr/>
          </p:nvSpPr>
          <p:spPr>
            <a:xfrm>
              <a:off x="5727026" y="958975"/>
              <a:ext cx="483937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b="1" dirty="0">
                  <a:solidFill>
                    <a:srgbClr val="00B0F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 Unicode MS" panose="020B0604020202020204" pitchFamily="34" charset="-120"/>
                </a:rPr>
                <a:t>相似百分比</a:t>
              </a:r>
            </a:p>
            <a:p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上傳文稿中的某段落和網路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期刊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學生論文有相似地方和百分比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84" y="754830"/>
            <a:ext cx="561062" cy="4394986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5"/>
          <a:srcRect t="34339" b="25170"/>
          <a:stretch/>
        </p:blipFill>
        <p:spPr>
          <a:xfrm>
            <a:off x="1092294" y="2286000"/>
            <a:ext cx="88890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8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/>
          <p:cNvGrpSpPr/>
          <p:nvPr/>
        </p:nvGrpSpPr>
        <p:grpSpPr>
          <a:xfrm>
            <a:off x="1087447" y="1044342"/>
            <a:ext cx="4862204" cy="4245019"/>
            <a:chOff x="1313452" y="398646"/>
            <a:chExt cx="6482939" cy="4614237"/>
          </a:xfrm>
        </p:grpSpPr>
        <p:cxnSp>
          <p:nvCxnSpPr>
            <p:cNvPr id="8" name="直線單箭頭接點 7"/>
            <p:cNvCxnSpPr/>
            <p:nvPr/>
          </p:nvCxnSpPr>
          <p:spPr>
            <a:xfrm flipV="1">
              <a:off x="1313452" y="883638"/>
              <a:ext cx="815838" cy="412924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2073441" y="398646"/>
              <a:ext cx="5722950" cy="50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cs typeface="Arial Unicode MS" panose="020B0604020202020204" pitchFamily="34" charset="-120"/>
                </a:rPr>
                <a:t>下載報告</a:t>
              </a:r>
            </a:p>
          </p:txBody>
        </p:sp>
      </p:grpSp>
      <p:sp>
        <p:nvSpPr>
          <p:cNvPr id="20" name="向右箭號 19"/>
          <p:cNvSpPr/>
          <p:nvPr/>
        </p:nvSpPr>
        <p:spPr>
          <a:xfrm>
            <a:off x="2225225" y="2595453"/>
            <a:ext cx="2241849" cy="267827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21" name="向右箭號 20"/>
          <p:cNvSpPr/>
          <p:nvPr/>
        </p:nvSpPr>
        <p:spPr>
          <a:xfrm>
            <a:off x="2254349" y="3314489"/>
            <a:ext cx="570602" cy="215135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grpSp>
        <p:nvGrpSpPr>
          <p:cNvPr id="31" name="群組 30"/>
          <p:cNvGrpSpPr/>
          <p:nvPr/>
        </p:nvGrpSpPr>
        <p:grpSpPr>
          <a:xfrm>
            <a:off x="5073832" y="1772977"/>
            <a:ext cx="4070168" cy="2102067"/>
            <a:chOff x="6680552" y="2317603"/>
            <a:chExt cx="5426891" cy="2802757"/>
          </a:xfrm>
        </p:grpSpPr>
        <p:sp>
          <p:nvSpPr>
            <p:cNvPr id="16" name="文字方塊 15"/>
            <p:cNvSpPr txBox="1"/>
            <p:nvPr/>
          </p:nvSpPr>
          <p:spPr>
            <a:xfrm>
              <a:off x="8654184" y="2411926"/>
              <a:ext cx="3453259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b="1" dirty="0">
                  <a:solidFill>
                    <a:srgbClr val="00B0F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 Unicode MS" panose="020B0604020202020204" pitchFamily="34" charset="-120"/>
                </a:rPr>
                <a:t>下載</a:t>
              </a:r>
              <a:endParaRPr lang="en-US" altLang="zh-TW" sz="18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下載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原創性比對報告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PDF</a:t>
              </a:r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格式</a:t>
              </a:r>
              <a:endPara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提供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該篇文稿書目</a:t>
              </a:r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資料 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作者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篇名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檔案大小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字數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…)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提交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檔案原稿</a:t>
              </a:r>
            </a:p>
          </p:txBody>
        </p: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80552" y="2317603"/>
              <a:ext cx="2022561" cy="175830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  <p:grpSp>
        <p:nvGrpSpPr>
          <p:cNvPr id="32" name="群組 31"/>
          <p:cNvGrpSpPr/>
          <p:nvPr/>
        </p:nvGrpSpPr>
        <p:grpSpPr>
          <a:xfrm>
            <a:off x="3129041" y="3314489"/>
            <a:ext cx="5786358" cy="2559606"/>
            <a:chOff x="3811446" y="3839070"/>
            <a:chExt cx="7715145" cy="3412808"/>
          </a:xfrm>
        </p:grpSpPr>
        <p:sp>
          <p:nvSpPr>
            <p:cNvPr id="14" name="文字方塊 13"/>
            <p:cNvSpPr txBox="1"/>
            <p:nvPr/>
          </p:nvSpPr>
          <p:spPr>
            <a:xfrm>
              <a:off x="6612338" y="5282108"/>
              <a:ext cx="4914253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b="1" dirty="0">
                  <a:solidFill>
                    <a:srgbClr val="00B0F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 Unicode MS" panose="020B0604020202020204" pitchFamily="34" charset="-120"/>
                </a:rPr>
                <a:t>提交物件資訊</a:t>
              </a:r>
              <a:endParaRPr lang="en-US" altLang="zh-TW" sz="18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endParaRPr>
            </a:p>
            <a:p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提供該篇文稿基本資料含文稿代碼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/>
              </a:r>
              <a:b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若文章曾存在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Turnitin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比對資料庫來源</a:t>
              </a:r>
              <a:r>
                <a:rPr lang="en-US" altLang="zh-TW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欲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請原廠刪除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則須提供文稿代碼</a:t>
              </a:r>
              <a:r>
                <a:rPr lang="en-US" altLang="zh-TW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1446" y="3839070"/>
              <a:ext cx="2762250" cy="28860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l="3070" t="5244" r="-12472"/>
          <a:stretch/>
        </p:blipFill>
        <p:spPr>
          <a:xfrm>
            <a:off x="1600200" y="2438400"/>
            <a:ext cx="609600" cy="108983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56" y="2287046"/>
            <a:ext cx="457200" cy="35814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70096" y="2072640"/>
            <a:ext cx="748923" cy="3048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590752" y="2148840"/>
            <a:ext cx="2553247" cy="59436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7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28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論文原創性比對結果說明</a:t>
            </a:r>
            <a:r>
              <a:rPr lang="zh-TW" altLang="zh-TW" sz="28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表</a:t>
            </a:r>
            <a:r>
              <a:rPr lang="zh-TW" altLang="en-US" sz="28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：比對參數</a:t>
            </a:r>
            <a:r>
              <a:rPr lang="en-US" altLang="zh-TW" sz="28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8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8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Plagiarism Detection for Thesis </a:t>
            </a:r>
            <a:r>
              <a:rPr lang="en-US" altLang="zh-TW" sz="18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Originality</a:t>
            </a:r>
            <a:r>
              <a:rPr lang="zh-TW" altLang="en-US" sz="18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8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Detection Parameters)</a:t>
            </a:r>
            <a:endParaRPr lang="zh-TW" altLang="en-US" sz="18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6216" y="1905000"/>
            <a:ext cx="7602118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8C486-3403-485A-A0AD-C082BF2CE36D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7" name="直線圖說文字 2 (加上強調線) 6"/>
          <p:cNvSpPr/>
          <p:nvPr/>
        </p:nvSpPr>
        <p:spPr>
          <a:xfrm>
            <a:off x="6676288" y="3698904"/>
            <a:ext cx="2209800" cy="723106"/>
          </a:xfrm>
          <a:prstGeom prst="accentCallout2">
            <a:avLst>
              <a:gd name="adj1" fmla="val 27634"/>
              <a:gd name="adj2" fmla="val -4664"/>
              <a:gd name="adj3" fmla="val 27614"/>
              <a:gd name="adj4" fmla="val -12013"/>
              <a:gd name="adj5" fmla="val 266917"/>
              <a:gd name="adj6" fmla="val -2206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800" dirty="0" smtClean="0"/>
              <a:t>1.</a:t>
            </a:r>
            <a:r>
              <a:rPr lang="zh-TW" altLang="zh-TW" sz="1800" dirty="0" smtClean="0"/>
              <a:t>比對</a:t>
            </a:r>
            <a:r>
              <a:rPr lang="zh-TW" altLang="zh-TW" sz="1800" dirty="0"/>
              <a:t>之字串</a:t>
            </a:r>
            <a:r>
              <a:rPr lang="zh-TW" altLang="zh-TW" sz="1800" dirty="0" smtClean="0"/>
              <a:t>字數</a:t>
            </a:r>
            <a:r>
              <a:rPr lang="en-US" altLang="zh-TW" sz="1800" dirty="0" smtClean="0"/>
              <a:t/>
            </a:r>
            <a:br>
              <a:rPr lang="en-US" altLang="zh-TW" sz="1800" dirty="0" smtClean="0"/>
            </a:br>
            <a:r>
              <a:rPr lang="en-US" altLang="zh-TW" sz="1800" dirty="0" smtClean="0"/>
              <a:t>(</a:t>
            </a:r>
            <a:r>
              <a:rPr lang="en-US" altLang="zh-TW" sz="1800" dirty="0"/>
              <a:t>Match Words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：</a:t>
            </a:r>
            <a:r>
              <a:rPr lang="en-US" altLang="zh-TW" sz="1800" u="sng" dirty="0" smtClean="0">
                <a:solidFill>
                  <a:srgbClr val="FF0000"/>
                </a:solidFill>
              </a:rPr>
              <a:t>0</a:t>
            </a:r>
            <a:endParaRPr lang="zh-TW" altLang="en-US" sz="1800" u="sng" dirty="0">
              <a:solidFill>
                <a:srgbClr val="FF0000"/>
              </a:solidFill>
            </a:endParaRPr>
          </a:p>
        </p:txBody>
      </p:sp>
      <p:sp>
        <p:nvSpPr>
          <p:cNvPr id="9" name="直線圖說文字 2 (加上強調線) 8"/>
          <p:cNvSpPr/>
          <p:nvPr/>
        </p:nvSpPr>
        <p:spPr>
          <a:xfrm>
            <a:off x="1676400" y="4576579"/>
            <a:ext cx="4419600" cy="723106"/>
          </a:xfrm>
          <a:prstGeom prst="accentCallout2">
            <a:avLst>
              <a:gd name="adj1" fmla="val 84022"/>
              <a:gd name="adj2" fmla="val -1865"/>
              <a:gd name="adj3" fmla="val 83847"/>
              <a:gd name="adj4" fmla="val -16214"/>
              <a:gd name="adj5" fmla="val 154279"/>
              <a:gd name="adj6" fmla="val 2079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800" dirty="0"/>
              <a:t>3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是否</a:t>
            </a:r>
            <a:r>
              <a:rPr lang="zh-TW" altLang="en-US" sz="1800" dirty="0"/>
              <a:t>排除比對文獻</a:t>
            </a:r>
            <a:r>
              <a:rPr lang="en-US" altLang="zh-TW" sz="1800" dirty="0"/>
              <a:t>(Exclude Sources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：</a:t>
            </a:r>
            <a:r>
              <a:rPr lang="zh-TW" altLang="en-US" sz="1800" u="sng" dirty="0" smtClean="0">
                <a:solidFill>
                  <a:srgbClr val="FF0000"/>
                </a:solidFill>
              </a:rPr>
              <a:t>否</a:t>
            </a:r>
            <a:endParaRPr lang="zh-TW" altLang="en-US" sz="1800" u="sng" dirty="0">
              <a:solidFill>
                <a:srgbClr val="FF0000"/>
              </a:solidFill>
            </a:endParaRPr>
          </a:p>
        </p:txBody>
      </p:sp>
      <p:sp>
        <p:nvSpPr>
          <p:cNvPr id="10" name="直線圖說文字 2 (加上強調線) 9"/>
          <p:cNvSpPr/>
          <p:nvPr/>
        </p:nvSpPr>
        <p:spPr>
          <a:xfrm>
            <a:off x="3435350" y="6109097"/>
            <a:ext cx="3048000" cy="723106"/>
          </a:xfrm>
          <a:prstGeom prst="accentCallout2">
            <a:avLst>
              <a:gd name="adj1" fmla="val 18750"/>
              <a:gd name="adj2" fmla="val -3000"/>
              <a:gd name="adj3" fmla="val 18750"/>
              <a:gd name="adj4" fmla="val -11667"/>
              <a:gd name="adj5" fmla="val -17075"/>
              <a:gd name="adj6" fmla="val -1610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800" dirty="0"/>
              <a:t>2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是否</a:t>
            </a:r>
            <a:r>
              <a:rPr lang="zh-TW" altLang="en-US" sz="1800" dirty="0"/>
              <a:t>排除參考</a:t>
            </a:r>
            <a:r>
              <a:rPr lang="zh-TW" altLang="en-US" sz="1800" dirty="0" smtClean="0"/>
              <a:t>書目</a:t>
            </a:r>
            <a:r>
              <a:rPr lang="en-US" altLang="zh-TW" sz="1800" dirty="0" smtClean="0"/>
              <a:t/>
            </a:r>
            <a:br>
              <a:rPr lang="en-US" altLang="zh-TW" sz="1800" dirty="0" smtClean="0"/>
            </a:br>
            <a:r>
              <a:rPr lang="zh-TW" altLang="en-US" sz="1800" dirty="0" smtClean="0"/>
              <a:t>　</a:t>
            </a:r>
            <a:r>
              <a:rPr lang="en-US" altLang="zh-TW" sz="1800" dirty="0" smtClean="0"/>
              <a:t>(</a:t>
            </a:r>
            <a:r>
              <a:rPr lang="en-US" altLang="zh-TW" sz="1800" dirty="0"/>
              <a:t>Exclude Bibliography )</a:t>
            </a:r>
            <a:r>
              <a:rPr lang="zh-TW" altLang="en-US" sz="1800" dirty="0" smtClean="0"/>
              <a:t>：</a:t>
            </a:r>
            <a:r>
              <a:rPr lang="zh-TW" altLang="en-US" sz="1800" u="sng" dirty="0" smtClean="0">
                <a:solidFill>
                  <a:srgbClr val="FF0000"/>
                </a:solidFill>
              </a:rPr>
              <a:t>否</a:t>
            </a:r>
            <a:endParaRPr lang="zh-TW" altLang="en-US" sz="1800" u="sng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3400" y="1415405"/>
            <a:ext cx="6186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請參見下載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原創性比對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檔最後一頁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374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6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論文原創性比對結果說明表</a:t>
            </a:r>
            <a:r>
              <a:rPr lang="en-US" altLang="zh-TW" sz="36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TW" sz="36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相關檢附資料</a:t>
            </a:r>
            <a:endParaRPr lang="zh-TW" altLang="en-US" sz="36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2"/>
          </p:nvPr>
        </p:nvSpPr>
        <p:spPr>
          <a:xfrm>
            <a:off x="629841" y="2055812"/>
            <a:ext cx="2949178" cy="3811588"/>
          </a:xfrm>
        </p:spPr>
        <p:txBody>
          <a:bodyPr/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請參見下載原創性比對報告的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檔最幾頁，請將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此頁印出，並繳交至系上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8C486-3403-485A-A0AD-C082BF2CE36D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15" name="內容版面配置區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6356" y="457201"/>
            <a:ext cx="4182387" cy="54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42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Session </a:t>
            </a:r>
            <a:r>
              <a:rPr lang="en-US" altLang="zh-TW" sz="48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48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啟用</a:t>
            </a:r>
            <a:r>
              <a:rPr lang="zh-TW" altLang="en-US" sz="48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個人帳號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					</a:t>
            </a:r>
            <a:r>
              <a:rPr lang="zh-TW" altLang="en-US" dirty="0" smtClean="0"/>
              <a:t>啟用</a:t>
            </a:r>
            <a:r>
              <a:rPr lang="zh-TW" altLang="en-US" dirty="0"/>
              <a:t>通知信需自建密碼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2E9A0-DA1D-48C9-9AB6-9D175DAC6E21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1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353695" y="62665"/>
            <a:ext cx="7886700" cy="1325563"/>
          </a:xfrm>
        </p:spPr>
        <p:txBody>
          <a:bodyPr/>
          <a:lstStyle/>
          <a:p>
            <a:pPr eaLnBrk="1" hangingPunct="1"/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當指導教師為您新增帳號後，您就會收到</a:t>
            </a:r>
            <a:r>
              <a:rPr lang="zh-TW" altLang="en-US" sz="2000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啟用通知信</a:t>
            </a: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，請使用啟用信中的 </a:t>
            </a:r>
            <a:r>
              <a:rPr lang="en-US" altLang="zh-TW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E-mail address </a:t>
            </a: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 </a:t>
            </a:r>
            <a:r>
              <a:rPr lang="en-US" altLang="zh-TW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[Create Your Password],</a:t>
            </a: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輸入 </a:t>
            </a:r>
            <a:r>
              <a:rPr lang="en-US" altLang="zh-TW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email </a:t>
            </a: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和姓氏</a:t>
            </a:r>
            <a:r>
              <a:rPr lang="en-US" altLang="zh-TW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系統會寄一封通知信到</a:t>
            </a:r>
            <a:r>
              <a:rPr lang="zh-TW" altLang="en-US" sz="20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信箱。</a:t>
            </a:r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2359690-7BBB-453F-86AF-AE283F8520DE}" type="slidenum">
              <a:rPr lang="zh-TW" altLang="en-US" sz="14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 smtClean="0">
              <a:solidFill>
                <a:srgbClr val="898989"/>
              </a:solidFill>
            </a:endParaRPr>
          </a:p>
        </p:txBody>
      </p:sp>
      <p:pic>
        <p:nvPicPr>
          <p:cNvPr id="2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3" y="2741482"/>
            <a:ext cx="3886200" cy="2519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4820" name="文字方塊 5"/>
          <p:cNvSpPr txBox="1">
            <a:spLocks noChangeArrowheads="1"/>
          </p:cNvSpPr>
          <p:nvPr/>
        </p:nvSpPr>
        <p:spPr bwMode="auto">
          <a:xfrm>
            <a:off x="516693" y="1239006"/>
            <a:ext cx="7162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TW" altLang="en-US" sz="2000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2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297045" y="37085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7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07" y="1976004"/>
            <a:ext cx="320063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491653" y="1585612"/>
            <a:ext cx="30130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MS Gothic" panose="020B0609070205080204" pitchFamily="49" charset="-128"/>
              </a:rPr>
              <a:t>❷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65322" y="235171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altLang="zh-TW" dirty="0">
                <a:solidFill>
                  <a:srgbClr val="FFC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❶</a:t>
            </a:r>
            <a:endParaRPr lang="zh-TW" altLang="zh-TW" sz="2800" dirty="0"/>
          </a:p>
        </p:txBody>
      </p:sp>
      <p:sp>
        <p:nvSpPr>
          <p:cNvPr id="18" name="直線圖說文字 1 17"/>
          <p:cNvSpPr/>
          <p:nvPr/>
        </p:nvSpPr>
        <p:spPr>
          <a:xfrm>
            <a:off x="2895601" y="5443724"/>
            <a:ext cx="2283580" cy="883618"/>
          </a:xfrm>
          <a:prstGeom prst="borderCallout1">
            <a:avLst>
              <a:gd name="adj1" fmla="val 2401"/>
              <a:gd name="adj2" fmla="val 100510"/>
              <a:gd name="adj3" fmla="val -131292"/>
              <a:gd name="adj4" fmla="val 12732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請注意</a:t>
            </a:r>
            <a:r>
              <a:rPr lang="zh-TW" altLang="zh-TW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姓氏</a:t>
            </a:r>
            <a:r>
              <a:rPr lang="zh-TW" altLang="zh-TW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是否為 </a:t>
            </a:r>
            <a:r>
              <a:rPr lang="zh-TW" altLang="zh-TW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中</a:t>
            </a:r>
            <a:r>
              <a:rPr lang="en-US" altLang="zh-TW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/</a:t>
            </a:r>
            <a:r>
              <a:rPr lang="zh-TW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英文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或是</a:t>
            </a:r>
            <a:r>
              <a:rPr lang="zh-TW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大小寫 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請參閱信件內的姓</a:t>
            </a:r>
            <a:r>
              <a:rPr lang="en-US" altLang="zh-TW" sz="1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endParaRPr lang="en-US" altLang="zh-TW" sz="1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9557" y="2813380"/>
            <a:ext cx="457200" cy="158420"/>
          </a:xfrm>
          <a:prstGeom prst="rect">
            <a:avLst/>
          </a:prstGeom>
          <a:noFill/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直線圖說文字 1 42"/>
          <p:cNvSpPr/>
          <p:nvPr/>
        </p:nvSpPr>
        <p:spPr>
          <a:xfrm>
            <a:off x="269557" y="1370043"/>
            <a:ext cx="4577056" cy="883618"/>
          </a:xfrm>
          <a:prstGeom prst="borderCallout1">
            <a:avLst>
              <a:gd name="adj1" fmla="val 101955"/>
              <a:gd name="adj2" fmla="val 51703"/>
              <a:gd name="adj3" fmla="val 149031"/>
              <a:gd name="adj4" fmla="val 2410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主旨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: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一個新的 </a:t>
            </a:r>
            <a:r>
              <a:rPr lang="en-US" altLang="zh-TW" sz="1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Turnitin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帳戶已為您建立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/</a:t>
            </a:r>
          </a:p>
          <a:p>
            <a:pPr algn="ctr"/>
            <a:r>
              <a:rPr lang="en-US" altLang="zh-TW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 Log in to Your </a:t>
            </a:r>
            <a:r>
              <a:rPr lang="en-US" altLang="zh-TW" sz="1800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Turnitin</a:t>
            </a:r>
            <a:r>
              <a:rPr lang="en-US" altLang="zh-TW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Account </a:t>
            </a:r>
          </a:p>
        </p:txBody>
      </p:sp>
    </p:spTree>
    <p:extLst>
      <p:ext uri="{BB962C8B-B14F-4D97-AF65-F5344CB8AC3E}">
        <p14:creationId xmlns:p14="http://schemas.microsoft.com/office/powerpoint/2010/main" val="1283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內容版面配置區 1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" y="2209800"/>
            <a:ext cx="4422381" cy="3124199"/>
          </a:xfrm>
        </p:spPr>
      </p:pic>
      <p:sp>
        <p:nvSpPr>
          <p:cNvPr id="348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2359690-7BBB-453F-86AF-AE283F8520DE}" type="slidenum">
              <a:rPr lang="zh-TW" altLang="en-US" sz="14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400" smtClean="0">
              <a:solidFill>
                <a:srgbClr val="898989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667000" y="29772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224338" y="487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0" y="182562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C000"/>
                </a:solidFill>
                <a:latin typeface="MS Gothic" panose="020B0609070205080204" pitchFamily="49" charset="-128"/>
                <a:cs typeface="MS Gothic" panose="020B0609070205080204" pitchFamily="49" charset="-128"/>
              </a:rPr>
              <a:t>❸</a:t>
            </a:r>
            <a:endParaRPr lang="zh-TW" altLang="en-US" dirty="0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394200" y="1813926"/>
            <a:ext cx="355600" cy="36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MS Gothic" panose="020B0609070205080204" pitchFamily="49" charset="-128"/>
              </a:rPr>
              <a:t>❹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5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73" y="2209800"/>
            <a:ext cx="4568439" cy="32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10" y="3520458"/>
            <a:ext cx="454660" cy="6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4648200" y="3352800"/>
            <a:ext cx="2190270" cy="304800"/>
          </a:xfrm>
          <a:prstGeom prst="rect">
            <a:avLst/>
          </a:prstGeom>
          <a:noFill/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標題 15"/>
          <p:cNvSpPr>
            <a:spLocks noGrp="1"/>
          </p:cNvSpPr>
          <p:nvPr>
            <p:ph type="title"/>
          </p:nvPr>
        </p:nvSpPr>
        <p:spPr>
          <a:xfrm>
            <a:off x="35846" y="320059"/>
            <a:ext cx="9067410" cy="139665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2" name="直線圖說文字 1 41"/>
          <p:cNvSpPr/>
          <p:nvPr/>
        </p:nvSpPr>
        <p:spPr>
          <a:xfrm>
            <a:off x="6611140" y="500640"/>
            <a:ext cx="2283580" cy="883618"/>
          </a:xfrm>
          <a:prstGeom prst="borderCallout1">
            <a:avLst>
              <a:gd name="adj1" fmla="val 101955"/>
              <a:gd name="adj2" fmla="val 151"/>
              <a:gd name="adj3" fmla="val 324560"/>
              <a:gd name="adj4" fmla="val -222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Email</a:t>
            </a: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信內有提供連結去設定新的密碼。</a:t>
            </a:r>
            <a:endParaRPr lang="en-US" altLang="zh-TW" sz="1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53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b="0" dirty="0" smtClean="0">
                <a:solidFill>
                  <a:srgbClr val="FFC000"/>
                </a:solidFill>
                <a:latin typeface="Calibri" panose="020F0502020204030204" pitchFamily="34" charset="0"/>
                <a:cs typeface="MS Gothic" panose="020B0609070205080204" pitchFamily="49" charset="-128"/>
              </a:rPr>
              <a:t>❺</a:t>
            </a:r>
            <a:endParaRPr lang="zh-TW" altLang="en-US" sz="2400" dirty="0"/>
          </a:p>
        </p:txBody>
      </p:sp>
      <p:pic>
        <p:nvPicPr>
          <p:cNvPr id="1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238" y="2506223"/>
            <a:ext cx="3868737" cy="36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版面配置區 2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sz="2400" b="0" dirty="0">
                <a:solidFill>
                  <a:srgbClr val="FFC000"/>
                </a:solidFill>
                <a:latin typeface="Calibri" panose="020F0502020204030204" pitchFamily="34" charset="0"/>
                <a:cs typeface="MS Gothic" panose="020B0609070205080204" pitchFamily="49" charset="-128"/>
              </a:rPr>
              <a:t>❻</a:t>
            </a:r>
            <a:endParaRPr lang="zh-TW" altLang="en-US" sz="2400" dirty="0"/>
          </a:p>
        </p:txBody>
      </p:sp>
      <p:pic>
        <p:nvPicPr>
          <p:cNvPr id="29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3264" y="2563424"/>
            <a:ext cx="3887788" cy="15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2359690-7BBB-453F-86AF-AE283F8520DE}" type="slidenum">
              <a:rPr lang="zh-TW" altLang="en-US" sz="14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400" smtClean="0">
              <a:solidFill>
                <a:srgbClr val="898989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667000" y="29772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224338" y="487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2359690-7BBB-453F-86AF-AE283F8520DE}" type="slidenum">
              <a:rPr lang="zh-TW" altLang="en-US" sz="14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400" smtClean="0">
              <a:solidFill>
                <a:srgbClr val="898989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667000" y="29772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224338" y="487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3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"/>
          <a:stretch/>
        </p:blipFill>
        <p:spPr bwMode="auto">
          <a:xfrm>
            <a:off x="4511727" y="1631950"/>
            <a:ext cx="4479873" cy="40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" y="1690688"/>
            <a:ext cx="4543418" cy="4222836"/>
          </a:xfrm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308700" y="1320886"/>
            <a:ext cx="228600" cy="22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MS Gothic" panose="020B0609070205080204" pitchFamily="49" charset="-128"/>
              </a:rPr>
              <a:t>❽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Session </a:t>
            </a:r>
            <a:r>
              <a:rPr lang="en-US" altLang="zh-TW" sz="48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48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重設密碼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					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2E9A0-DA1D-48C9-9AB6-9D175DAC6E21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17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126" y="365125"/>
            <a:ext cx="9054674" cy="1325563"/>
          </a:xfrm>
        </p:spPr>
        <p:txBody>
          <a:bodyPr/>
          <a:lstStyle/>
          <a:p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若未收到啟用通知信或是不小心忘記密碼了，請您直接點選</a:t>
            </a:r>
            <a:r>
              <a:rPr lang="en-US" altLang="zh-TW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[</a:t>
            </a:r>
            <a:r>
              <a:rPr lang="zh-TW" altLang="en-US" sz="2000" dirty="0">
                <a:solidFill>
                  <a:srgbClr val="FC1F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忘了你的密碼</a:t>
            </a:r>
            <a:r>
              <a:rPr lang="en-US" altLang="zh-TW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]</a:t>
            </a: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，再輸入當初建立帳號時 所使用的 </a:t>
            </a:r>
            <a:r>
              <a:rPr lang="en-US" altLang="zh-TW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email </a:t>
            </a: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信箱及</a:t>
            </a:r>
            <a:r>
              <a:rPr lang="en-US" altLang="zh-TW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中文</a:t>
            </a:r>
            <a:r>
              <a:rPr lang="en-US" altLang="zh-TW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英文</a:t>
            </a:r>
            <a:r>
              <a:rPr lang="en-US" altLang="zh-TW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姓氏，按「下一步」，對於秘密安全問題，您可以直接點選「忘了 您的答案」，再按「下一步」，系統將會寄送重設密碼信給您</a:t>
            </a:r>
            <a:r>
              <a:rPr lang="zh-TW" altLang="en-US" sz="20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0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0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0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0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0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 </a:t>
            </a:r>
            <a:r>
              <a:rPr lang="en-US" altLang="zh-TW" sz="2000" dirty="0">
                <a:solidFill>
                  <a:srgbClr val="FC1F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en-US" altLang="zh-TW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小時內到 </a:t>
            </a:r>
            <a:r>
              <a:rPr lang="en-US" altLang="zh-TW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email </a:t>
            </a: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中找一封郵件主旨為</a:t>
            </a:r>
            <a:r>
              <a:rPr lang="en-US" altLang="zh-TW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重新設定您的 </a:t>
            </a:r>
            <a:r>
              <a:rPr lang="en-US" altLang="zh-TW" sz="2000" dirty="0" err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Turnitin</a:t>
            </a:r>
            <a:r>
              <a:rPr lang="en-US" altLang="zh-TW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密碼</a:t>
            </a:r>
            <a:r>
              <a:rPr lang="en-US" altLang="zh-TW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信件，點選連結重設密碼。</a:t>
            </a:r>
          </a:p>
        </p:txBody>
      </p:sp>
      <p:pic>
        <p:nvPicPr>
          <p:cNvPr id="22" name="內容版面配置區 2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85" y="2129390"/>
            <a:ext cx="5767215" cy="4721696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541-3955-4726-967D-9DDEF392D13E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21" name="內容版面配置區 20"/>
          <p:cNvSpPr>
            <a:spLocks noGrp="1"/>
          </p:cNvSpPr>
          <p:nvPr>
            <p:ph sz="half" idx="1"/>
          </p:nvPr>
        </p:nvSpPr>
        <p:spPr>
          <a:xfrm>
            <a:off x="4610" y="2034674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b="1" dirty="0">
                <a:solidFill>
                  <a:srgbClr val="FFC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❶</a:t>
            </a:r>
            <a:endParaRPr lang="zh-TW" altLang="zh-TW" sz="24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6336592" y="178540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C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❸</a:t>
            </a:r>
            <a:endParaRPr lang="zh-TW" altLang="en-US" dirty="0"/>
          </a:p>
        </p:txBody>
      </p: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13126" y="2269985"/>
            <a:ext cx="4257675" cy="2341562"/>
            <a:chOff x="1647" y="-669"/>
            <a:chExt cx="6706" cy="3688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" y="-509"/>
              <a:ext cx="6383" cy="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8" y="-631"/>
              <a:ext cx="95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" y="-669"/>
              <a:ext cx="95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6"/>
            <p:cNvGrpSpPr>
              <a:grpSpLocks/>
            </p:cNvGrpSpPr>
            <p:nvPr/>
          </p:nvGrpSpPr>
          <p:grpSpPr bwMode="auto">
            <a:xfrm>
              <a:off x="7500" y="-228"/>
              <a:ext cx="853" cy="611"/>
              <a:chOff x="7500" y="-228"/>
              <a:chExt cx="853" cy="611"/>
            </a:xfrm>
          </p:grpSpPr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7500" y="-228"/>
                <a:ext cx="853" cy="611"/>
              </a:xfrm>
              <a:custGeom>
                <a:avLst/>
                <a:gdLst>
                  <a:gd name="T0" fmla="+- 0 8140 7500"/>
                  <a:gd name="T1" fmla="*/ T0 w 853"/>
                  <a:gd name="T2" fmla="+- 0 78 -228"/>
                  <a:gd name="T3" fmla="*/ 78 h 611"/>
                  <a:gd name="T4" fmla="+- 0 7713 7500"/>
                  <a:gd name="T5" fmla="*/ T4 w 853"/>
                  <a:gd name="T6" fmla="+- 0 78 -228"/>
                  <a:gd name="T7" fmla="*/ 78 h 611"/>
                  <a:gd name="T8" fmla="+- 0 7713 7500"/>
                  <a:gd name="T9" fmla="*/ T8 w 853"/>
                  <a:gd name="T10" fmla="+- 0 383 -228"/>
                  <a:gd name="T11" fmla="*/ 383 h 611"/>
                  <a:gd name="T12" fmla="+- 0 8140 7500"/>
                  <a:gd name="T13" fmla="*/ T12 w 853"/>
                  <a:gd name="T14" fmla="+- 0 383 -228"/>
                  <a:gd name="T15" fmla="*/ 383 h 611"/>
                  <a:gd name="T16" fmla="+- 0 8140 7500"/>
                  <a:gd name="T17" fmla="*/ T16 w 853"/>
                  <a:gd name="T18" fmla="+- 0 78 -228"/>
                  <a:gd name="T19" fmla="*/ 78 h 6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53" h="611">
                    <a:moveTo>
                      <a:pt x="640" y="306"/>
                    </a:moveTo>
                    <a:lnTo>
                      <a:pt x="213" y="306"/>
                    </a:lnTo>
                    <a:lnTo>
                      <a:pt x="213" y="611"/>
                    </a:lnTo>
                    <a:lnTo>
                      <a:pt x="640" y="611"/>
                    </a:lnTo>
                    <a:lnTo>
                      <a:pt x="640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8" name="Freeform 8"/>
              <p:cNvSpPr>
                <a:spLocks/>
              </p:cNvSpPr>
              <p:nvPr/>
            </p:nvSpPr>
            <p:spPr bwMode="auto">
              <a:xfrm>
                <a:off x="7500" y="-228"/>
                <a:ext cx="853" cy="611"/>
              </a:xfrm>
              <a:custGeom>
                <a:avLst/>
                <a:gdLst>
                  <a:gd name="T0" fmla="+- 0 7926 7500"/>
                  <a:gd name="T1" fmla="*/ T0 w 853"/>
                  <a:gd name="T2" fmla="+- 0 -228 -228"/>
                  <a:gd name="T3" fmla="*/ -228 h 611"/>
                  <a:gd name="T4" fmla="+- 0 7500 7500"/>
                  <a:gd name="T5" fmla="*/ T4 w 853"/>
                  <a:gd name="T6" fmla="+- 0 78 -228"/>
                  <a:gd name="T7" fmla="*/ 78 h 611"/>
                  <a:gd name="T8" fmla="+- 0 8353 7500"/>
                  <a:gd name="T9" fmla="*/ T8 w 853"/>
                  <a:gd name="T10" fmla="+- 0 78 -228"/>
                  <a:gd name="T11" fmla="*/ 78 h 611"/>
                  <a:gd name="T12" fmla="+- 0 7926 7500"/>
                  <a:gd name="T13" fmla="*/ T12 w 853"/>
                  <a:gd name="T14" fmla="+- 0 -228 -228"/>
                  <a:gd name="T15" fmla="*/ -228 h 6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53" h="611">
                    <a:moveTo>
                      <a:pt x="426" y="0"/>
                    </a:moveTo>
                    <a:lnTo>
                      <a:pt x="0" y="306"/>
                    </a:lnTo>
                    <a:lnTo>
                      <a:pt x="853" y="306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32" name="Group 9"/>
            <p:cNvGrpSpPr>
              <a:grpSpLocks/>
            </p:cNvGrpSpPr>
            <p:nvPr/>
          </p:nvGrpSpPr>
          <p:grpSpPr bwMode="auto">
            <a:xfrm>
              <a:off x="7460" y="-268"/>
              <a:ext cx="853" cy="611"/>
              <a:chOff x="7460" y="-268"/>
              <a:chExt cx="853" cy="611"/>
            </a:xfrm>
          </p:grpSpPr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7460" y="-268"/>
                <a:ext cx="853" cy="611"/>
              </a:xfrm>
              <a:custGeom>
                <a:avLst/>
                <a:gdLst>
                  <a:gd name="T0" fmla="+- 0 8100 7460"/>
                  <a:gd name="T1" fmla="*/ T0 w 853"/>
                  <a:gd name="T2" fmla="+- 0 38 -268"/>
                  <a:gd name="T3" fmla="*/ 38 h 611"/>
                  <a:gd name="T4" fmla="+- 0 7673 7460"/>
                  <a:gd name="T5" fmla="*/ T4 w 853"/>
                  <a:gd name="T6" fmla="+- 0 38 -268"/>
                  <a:gd name="T7" fmla="*/ 38 h 611"/>
                  <a:gd name="T8" fmla="+- 0 7673 7460"/>
                  <a:gd name="T9" fmla="*/ T8 w 853"/>
                  <a:gd name="T10" fmla="+- 0 343 -268"/>
                  <a:gd name="T11" fmla="*/ 343 h 611"/>
                  <a:gd name="T12" fmla="+- 0 8100 7460"/>
                  <a:gd name="T13" fmla="*/ T12 w 853"/>
                  <a:gd name="T14" fmla="+- 0 343 -268"/>
                  <a:gd name="T15" fmla="*/ 343 h 611"/>
                  <a:gd name="T16" fmla="+- 0 8100 7460"/>
                  <a:gd name="T17" fmla="*/ T16 w 853"/>
                  <a:gd name="T18" fmla="+- 0 38 -268"/>
                  <a:gd name="T19" fmla="*/ 38 h 6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53" h="611">
                    <a:moveTo>
                      <a:pt x="640" y="306"/>
                    </a:moveTo>
                    <a:lnTo>
                      <a:pt x="213" y="306"/>
                    </a:lnTo>
                    <a:lnTo>
                      <a:pt x="213" y="611"/>
                    </a:lnTo>
                    <a:lnTo>
                      <a:pt x="640" y="611"/>
                    </a:lnTo>
                    <a:lnTo>
                      <a:pt x="640" y="30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6" name="Freeform 11"/>
              <p:cNvSpPr>
                <a:spLocks/>
              </p:cNvSpPr>
              <p:nvPr/>
            </p:nvSpPr>
            <p:spPr bwMode="auto">
              <a:xfrm>
                <a:off x="7460" y="-268"/>
                <a:ext cx="853" cy="611"/>
              </a:xfrm>
              <a:custGeom>
                <a:avLst/>
                <a:gdLst>
                  <a:gd name="T0" fmla="+- 0 7886 7460"/>
                  <a:gd name="T1" fmla="*/ T0 w 853"/>
                  <a:gd name="T2" fmla="+- 0 -268 -268"/>
                  <a:gd name="T3" fmla="*/ -268 h 611"/>
                  <a:gd name="T4" fmla="+- 0 7460 7460"/>
                  <a:gd name="T5" fmla="*/ T4 w 853"/>
                  <a:gd name="T6" fmla="+- 0 38 -268"/>
                  <a:gd name="T7" fmla="*/ 38 h 611"/>
                  <a:gd name="T8" fmla="+- 0 8313 7460"/>
                  <a:gd name="T9" fmla="*/ T8 w 853"/>
                  <a:gd name="T10" fmla="+- 0 38 -268"/>
                  <a:gd name="T11" fmla="*/ 38 h 611"/>
                  <a:gd name="T12" fmla="+- 0 7886 7460"/>
                  <a:gd name="T13" fmla="*/ T12 w 853"/>
                  <a:gd name="T14" fmla="+- 0 -268 -268"/>
                  <a:gd name="T15" fmla="*/ -268 h 6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53" h="611">
                    <a:moveTo>
                      <a:pt x="426" y="0"/>
                    </a:moveTo>
                    <a:lnTo>
                      <a:pt x="0" y="306"/>
                    </a:lnTo>
                    <a:lnTo>
                      <a:pt x="853" y="306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33" name="Group 12"/>
            <p:cNvGrpSpPr>
              <a:grpSpLocks/>
            </p:cNvGrpSpPr>
            <p:nvPr/>
          </p:nvGrpSpPr>
          <p:grpSpPr bwMode="auto">
            <a:xfrm>
              <a:off x="7460" y="-268"/>
              <a:ext cx="853" cy="611"/>
              <a:chOff x="7460" y="-268"/>
              <a:chExt cx="853" cy="611"/>
            </a:xfrm>
          </p:grpSpPr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7460" y="-268"/>
                <a:ext cx="853" cy="611"/>
              </a:xfrm>
              <a:custGeom>
                <a:avLst/>
                <a:gdLst>
                  <a:gd name="T0" fmla="+- 0 7460 7460"/>
                  <a:gd name="T1" fmla="*/ T0 w 853"/>
                  <a:gd name="T2" fmla="+- 0 38 -268"/>
                  <a:gd name="T3" fmla="*/ 38 h 611"/>
                  <a:gd name="T4" fmla="+- 0 7673 7460"/>
                  <a:gd name="T5" fmla="*/ T4 w 853"/>
                  <a:gd name="T6" fmla="+- 0 38 -268"/>
                  <a:gd name="T7" fmla="*/ 38 h 611"/>
                  <a:gd name="T8" fmla="+- 0 7673 7460"/>
                  <a:gd name="T9" fmla="*/ T8 w 853"/>
                  <a:gd name="T10" fmla="+- 0 343 -268"/>
                  <a:gd name="T11" fmla="*/ 343 h 611"/>
                  <a:gd name="T12" fmla="+- 0 8100 7460"/>
                  <a:gd name="T13" fmla="*/ T12 w 853"/>
                  <a:gd name="T14" fmla="+- 0 343 -268"/>
                  <a:gd name="T15" fmla="*/ 343 h 611"/>
                  <a:gd name="T16" fmla="+- 0 8100 7460"/>
                  <a:gd name="T17" fmla="*/ T16 w 853"/>
                  <a:gd name="T18" fmla="+- 0 38 -268"/>
                  <a:gd name="T19" fmla="*/ 38 h 611"/>
                  <a:gd name="T20" fmla="+- 0 8313 7460"/>
                  <a:gd name="T21" fmla="*/ T20 w 853"/>
                  <a:gd name="T22" fmla="+- 0 38 -268"/>
                  <a:gd name="T23" fmla="*/ 38 h 611"/>
                  <a:gd name="T24" fmla="+- 0 7886 7460"/>
                  <a:gd name="T25" fmla="*/ T24 w 853"/>
                  <a:gd name="T26" fmla="+- 0 -268 -268"/>
                  <a:gd name="T27" fmla="*/ -268 h 611"/>
                  <a:gd name="T28" fmla="+- 0 7460 7460"/>
                  <a:gd name="T29" fmla="*/ T28 w 853"/>
                  <a:gd name="T30" fmla="+- 0 38 -268"/>
                  <a:gd name="T31" fmla="*/ 38 h 6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853" h="611">
                    <a:moveTo>
                      <a:pt x="0" y="306"/>
                    </a:moveTo>
                    <a:lnTo>
                      <a:pt x="213" y="306"/>
                    </a:lnTo>
                    <a:lnTo>
                      <a:pt x="213" y="611"/>
                    </a:lnTo>
                    <a:lnTo>
                      <a:pt x="640" y="611"/>
                    </a:lnTo>
                    <a:lnTo>
                      <a:pt x="640" y="306"/>
                    </a:lnTo>
                    <a:lnTo>
                      <a:pt x="853" y="306"/>
                    </a:lnTo>
                    <a:lnTo>
                      <a:pt x="426" y="0"/>
                    </a:lnTo>
                    <a:lnTo>
                      <a:pt x="0" y="30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21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16721" r="2980" b="32143"/>
          <a:stretch>
            <a:fillRect/>
          </a:stretch>
        </p:blipFill>
        <p:spPr bwMode="auto">
          <a:xfrm>
            <a:off x="381000" y="1604963"/>
            <a:ext cx="83058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標題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30287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Session 3</a:t>
            </a:r>
            <a:r>
              <a:rPr lang="zh-TW" altLang="en-US" sz="36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學生首頁說明</a:t>
            </a:r>
          </a:p>
        </p:txBody>
      </p:sp>
      <p:sp>
        <p:nvSpPr>
          <p:cNvPr id="4301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B7F09F1-E09D-4A52-808F-1CD432580CD6}" type="slidenum">
              <a:rPr lang="zh-TW" altLang="en-US" sz="14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400" smtClean="0">
              <a:solidFill>
                <a:srgbClr val="898989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175375" y="1160463"/>
            <a:ext cx="2825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TW" sz="2800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848475" y="1160463"/>
            <a:ext cx="3222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TW" sz="2800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461250" y="1160463"/>
            <a:ext cx="2905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TW" sz="2800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61913" y="5181600"/>
            <a:ext cx="49371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TW" sz="2800">
              <a:solidFill>
                <a:srgbClr val="0070C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17" name="Rectangle 8"/>
          <p:cNvSpPr>
            <a:spLocks noChangeArrowheads="1"/>
          </p:cNvSpPr>
          <p:nvPr/>
        </p:nvSpPr>
        <p:spPr bwMode="auto">
          <a:xfrm>
            <a:off x="304800" y="230188"/>
            <a:ext cx="11303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2800">
              <a:latin typeface="Arial" panose="020B0604020202020204" pitchFamily="34" charset="0"/>
            </a:endParaRPr>
          </a:p>
        </p:txBody>
      </p:sp>
      <p:sp>
        <p:nvSpPr>
          <p:cNvPr id="43018" name="Rectangle 11"/>
          <p:cNvSpPr>
            <a:spLocks noChangeArrowheads="1"/>
          </p:cNvSpPr>
          <p:nvPr/>
        </p:nvSpPr>
        <p:spPr bwMode="auto">
          <a:xfrm>
            <a:off x="990600" y="412750"/>
            <a:ext cx="1130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2800" b="1">
              <a:latin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63352" y="2051114"/>
            <a:ext cx="541394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zh-TW" altLang="en-US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用戶</a:t>
            </a:r>
            <a:r>
              <a:rPr lang="zh-TW" altLang="zh-TW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資訊：</a:t>
            </a:r>
            <a:r>
              <a:rPr lang="en-US" altLang="zh-TW" b="1" kern="100" dirty="0">
                <a:latin typeface="Calibri" panose="020F0502020204030204" pitchFamily="34" charset="0"/>
                <a:ea typeface="標楷體" panose="03000509000000000000" pitchFamily="65" charset="-120"/>
              </a:rPr>
              <a:t/>
            </a:r>
            <a:br>
              <a:rPr lang="en-US" altLang="zh-TW" b="1" kern="100" dirty="0">
                <a:latin typeface="Calibri" panose="020F0502020204030204" pitchFamily="34" charset="0"/>
                <a:ea typeface="標楷體" panose="03000509000000000000" pitchFamily="65" charset="-120"/>
              </a:rPr>
            </a:b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</a:rPr>
              <a:t>修改個人資料、重設密碼、啟用快速提交功能等等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457490" y="2073174"/>
            <a:ext cx="541394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2. </a:t>
            </a:r>
            <a:r>
              <a:rPr lang="zh-TW" altLang="en-US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使用者身份切換</a:t>
            </a:r>
            <a:r>
              <a:rPr lang="zh-TW" altLang="zh-TW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：</a:t>
            </a:r>
            <a:r>
              <a:rPr lang="en-US" altLang="zh-TW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/>
            </a:r>
            <a:br>
              <a:rPr lang="en-US" altLang="zh-TW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</a:b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ＭＳ Ｐゴシック" pitchFamily="-65" charset="-128"/>
              </a:rPr>
              <a:t>表此帳號的身份別；</a:t>
            </a:r>
            <a:r>
              <a:rPr lang="zh-TW" altLang="en-US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若學生被指導老師指定為該課程之助教</a:t>
            </a:r>
            <a:r>
              <a:rPr lang="en-US" altLang="zh-TW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其帳號可切換成教師身分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  <a:cs typeface="ＭＳ Ｐゴシック" pitchFamily="-65" charset="-12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51628" y="2085612"/>
            <a:ext cx="541394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altLang="zh-TW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3.</a:t>
            </a:r>
            <a:r>
              <a:rPr lang="zh-TW" altLang="zh-TW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平台語言切換：</a:t>
            </a:r>
            <a:r>
              <a:rPr lang="en-US" altLang="zh-TW" b="1" kern="100" dirty="0">
                <a:latin typeface="Calibri" panose="020F0502020204030204" pitchFamily="34" charset="0"/>
                <a:ea typeface="標楷體" panose="03000509000000000000" pitchFamily="65" charset="-120"/>
              </a:rPr>
              <a:t/>
            </a:r>
            <a:br>
              <a:rPr lang="en-US" altLang="zh-TW" b="1" kern="100" dirty="0">
                <a:latin typeface="Calibri" panose="020F0502020204030204" pitchFamily="34" charset="0"/>
                <a:ea typeface="標楷體" panose="03000509000000000000" pitchFamily="65" charset="-120"/>
              </a:rPr>
            </a:b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</a:rPr>
              <a:t>可支援</a:t>
            </a:r>
            <a:r>
              <a:rPr lang="en-US" altLang="zh-TW" kern="100" dirty="0">
                <a:latin typeface="Calibri" panose="020F0502020204030204" pitchFamily="34" charset="0"/>
                <a:ea typeface="標楷體" panose="03000509000000000000" pitchFamily="65" charset="-120"/>
              </a:rPr>
              <a:t>18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</a:rPr>
              <a:t>種語言</a:t>
            </a:r>
            <a:r>
              <a:rPr lang="en-US" altLang="zh-TW" kern="100" dirty="0">
                <a:latin typeface="Calibri" panose="020F0502020204030204" pitchFamily="34" charset="0"/>
                <a:ea typeface="標楷體" panose="03000509000000000000" pitchFamily="65" charset="-120"/>
              </a:rPr>
              <a:t>(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</a:rPr>
              <a:t>含繁體中文</a:t>
            </a:r>
            <a:r>
              <a:rPr lang="en-US" altLang="zh-TW" kern="100" dirty="0">
                <a:latin typeface="Calibri" panose="020F0502020204030204" pitchFamily="34" charset="0"/>
                <a:ea typeface="標楷體" panose="03000509000000000000" pitchFamily="65" charset="-120"/>
              </a:rPr>
              <a:t>)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</a:rPr>
              <a:t>；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874713" y="5719762"/>
            <a:ext cx="540152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altLang="zh-TW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4. </a:t>
            </a:r>
            <a:r>
              <a:rPr lang="zh-TW" altLang="en-US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課程名稱</a:t>
            </a:r>
            <a:r>
              <a:rPr lang="zh-TW" altLang="zh-TW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須繳交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作業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ＭＳ Ｐゴシック" pitchFamily="-65" charset="-128"/>
              </a:rPr>
              <a:t>的課程名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ＭＳ Ｐゴシック" pitchFamily="-65" charset="-128"/>
              </a:rPr>
              <a:t>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031" name="文字方塊 5"/>
          <p:cNvSpPr txBox="1">
            <a:spLocks noChangeArrowheads="1"/>
          </p:cNvSpPr>
          <p:nvPr/>
        </p:nvSpPr>
        <p:spPr bwMode="auto">
          <a:xfrm>
            <a:off x="381000" y="4386263"/>
            <a:ext cx="21336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chemeClr val="tx2"/>
                </a:solidFill>
                <a:latin typeface="Arial" panose="020B0604020202020204" pitchFamily="34" charset="0"/>
              </a:rPr>
              <a:t>XXXX</a:t>
            </a:r>
            <a:r>
              <a:rPr lang="zh-TW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    </a:t>
            </a:r>
            <a:r>
              <a:rPr lang="en-US" altLang="zh-TW" sz="1600" b="1">
                <a:solidFill>
                  <a:schemeClr val="tx2"/>
                </a:solidFill>
                <a:latin typeface="Arial" panose="020B0604020202020204" pitchFamily="34" charset="0"/>
              </a:rPr>
              <a:t>University</a:t>
            </a:r>
            <a:endParaRPr lang="zh-TW" altLang="en-US" sz="16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32283</TotalTime>
  <Words>750</Words>
  <Application>Microsoft Office PowerPoint</Application>
  <PresentationFormat>如螢幕大小 (4:3)</PresentationFormat>
  <Paragraphs>102</Paragraphs>
  <Slides>17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9" baseType="lpstr">
      <vt:lpstr>Arial Unicode MS</vt:lpstr>
      <vt:lpstr>MS Gothic</vt:lpstr>
      <vt:lpstr>MS PGothic</vt:lpstr>
      <vt:lpstr>MS PGothic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www.turnitin.com </vt:lpstr>
      <vt:lpstr>Session 1　啟用個人帳號</vt:lpstr>
      <vt:lpstr>當指導教師為您新增帳號後，您就會收到啟用通知信，請使用啟用信中的 E-mail address 點選 [Create Your Password],輸入 email 和姓氏,系統會寄一封通知信到信箱。</vt:lpstr>
      <vt:lpstr>PowerPoint 簡報</vt:lpstr>
      <vt:lpstr> </vt:lpstr>
      <vt:lpstr> </vt:lpstr>
      <vt:lpstr>Session 2　重設密碼</vt:lpstr>
      <vt:lpstr>若未收到啟用通知信或是不小心忘記密碼了，請您直接點選[忘了你的密碼]，再輸入當初建立帳號時 所使用的 email 信箱及(中文/英文)姓氏，按「下一步」，對於秘密安全問題，您可以直接點選「忘了 您的答案」，再按「下一步」，系統將會寄送重設密碼信給您。  請 24 小時內到 email 中找一封郵件主旨為『重新設定您的 Turnitin 密碼』信件，點選連結重設密碼。</vt:lpstr>
      <vt:lpstr>Session 3 學生首頁說明</vt:lpstr>
      <vt:lpstr>Session 4 提交文稿-1</vt:lpstr>
      <vt:lpstr>Session 4 提交文稿-2</vt:lpstr>
      <vt:lpstr>Session 5 查看原創性報告</vt:lpstr>
      <vt:lpstr>報告畫面</vt:lpstr>
      <vt:lpstr>PowerPoint 簡報</vt:lpstr>
      <vt:lpstr>PowerPoint 簡報</vt:lpstr>
      <vt:lpstr>論文原創性比對結果說明表：比對參數 (Plagiarism Detection for Thesis Originality：Detection Parameters)</vt:lpstr>
      <vt:lpstr>論文原創性比對結果說明表 相關檢附資料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Educational Practices for More Original Writing</dc:title>
  <dc:creator>Katie Povejsil</dc:creator>
  <cp:lastModifiedBy>user</cp:lastModifiedBy>
  <cp:revision>930</cp:revision>
  <cp:lastPrinted>2016-01-04T09:52:42Z</cp:lastPrinted>
  <dcterms:created xsi:type="dcterms:W3CDTF">2009-01-18T01:50:10Z</dcterms:created>
  <dcterms:modified xsi:type="dcterms:W3CDTF">2019-05-23T08:20:52Z</dcterms:modified>
</cp:coreProperties>
</file>